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33"/>
  </p:normalViewPr>
  <p:slideViewPr>
    <p:cSldViewPr snapToGrid="0" snapToObjects="1">
      <p:cViewPr varScale="1">
        <p:scale>
          <a:sx n="90" d="100"/>
          <a:sy n="90" d="100"/>
        </p:scale>
        <p:origin x="8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79EA5A-E2CF-4179-9AD4-89C2543639FE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8E6AA531-19D4-4364-B3B5-722D510DBA99}">
      <dgm:prSet/>
      <dgm:spPr/>
      <dgm:t>
        <a:bodyPr/>
        <a:lstStyle/>
        <a:p>
          <a:r>
            <a:rPr lang="nl-NL"/>
            <a:t>Welke ‘ouderboodschappen’ ken jij goed? Verbaal in zinnen die letterlijk werden gezegd of met name ook non-verbaal. B.v. “Doe je best”, “ruim op” enz.</a:t>
          </a:r>
          <a:endParaRPr lang="en-US"/>
        </a:p>
      </dgm:t>
    </dgm:pt>
    <dgm:pt modelId="{7F00EC84-6B4A-49B2-AB3A-8155EC977147}" type="parTrans" cxnId="{FEF2200B-4EAF-4B2D-85B7-DC9BA595B87D}">
      <dgm:prSet/>
      <dgm:spPr/>
      <dgm:t>
        <a:bodyPr/>
        <a:lstStyle/>
        <a:p>
          <a:endParaRPr lang="en-US"/>
        </a:p>
      </dgm:t>
    </dgm:pt>
    <dgm:pt modelId="{0B813F28-2A14-4FC5-9B74-B14DB2B28BE6}" type="sibTrans" cxnId="{FEF2200B-4EAF-4B2D-85B7-DC9BA595B87D}">
      <dgm:prSet/>
      <dgm:spPr/>
      <dgm:t>
        <a:bodyPr/>
        <a:lstStyle/>
        <a:p>
          <a:endParaRPr lang="en-US"/>
        </a:p>
      </dgm:t>
    </dgm:pt>
    <dgm:pt modelId="{1F97E95C-02EC-4F7F-BF54-3A7F5DD803E3}">
      <dgm:prSet/>
      <dgm:spPr/>
      <dgm:t>
        <a:bodyPr/>
        <a:lstStyle/>
        <a:p>
          <a:r>
            <a:rPr lang="nl-NL"/>
            <a:t>Hoe werken deze boodschappen door in het hier en nu? Positief en negatief?</a:t>
          </a:r>
          <a:endParaRPr lang="en-US"/>
        </a:p>
      </dgm:t>
    </dgm:pt>
    <dgm:pt modelId="{8854EB0D-A2A4-47CF-A2F3-6E082AA8DC95}" type="parTrans" cxnId="{968897E4-0A9C-4748-B164-FAC20504D890}">
      <dgm:prSet/>
      <dgm:spPr/>
      <dgm:t>
        <a:bodyPr/>
        <a:lstStyle/>
        <a:p>
          <a:endParaRPr lang="en-US"/>
        </a:p>
      </dgm:t>
    </dgm:pt>
    <dgm:pt modelId="{EB333589-A06D-4A40-A239-EED082CC86A7}" type="sibTrans" cxnId="{968897E4-0A9C-4748-B164-FAC20504D890}">
      <dgm:prSet/>
      <dgm:spPr/>
      <dgm:t>
        <a:bodyPr/>
        <a:lstStyle/>
        <a:p>
          <a:endParaRPr lang="en-US"/>
        </a:p>
      </dgm:t>
    </dgm:pt>
    <dgm:pt modelId="{5375CCC2-3E45-574E-A7B1-DDB26D362F5A}" type="pres">
      <dgm:prSet presAssocID="{4D79EA5A-E2CF-4179-9AD4-89C2543639F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89C710F-D369-E848-99C7-C2E5984D6B1E}" type="pres">
      <dgm:prSet presAssocID="{8E6AA531-19D4-4364-B3B5-722D510DBA99}" presName="hierRoot1" presStyleCnt="0"/>
      <dgm:spPr/>
    </dgm:pt>
    <dgm:pt modelId="{78021B8E-8670-1D42-BAC5-C1B5A7ABD256}" type="pres">
      <dgm:prSet presAssocID="{8E6AA531-19D4-4364-B3B5-722D510DBA99}" presName="composite" presStyleCnt="0"/>
      <dgm:spPr/>
    </dgm:pt>
    <dgm:pt modelId="{100549ED-0E8F-1E4C-B746-0FB8E03016D9}" type="pres">
      <dgm:prSet presAssocID="{8E6AA531-19D4-4364-B3B5-722D510DBA99}" presName="background" presStyleLbl="node0" presStyleIdx="0" presStyleCnt="2"/>
      <dgm:spPr/>
    </dgm:pt>
    <dgm:pt modelId="{491237F5-8E5F-2E4D-B55C-9272A3BF62B6}" type="pres">
      <dgm:prSet presAssocID="{8E6AA531-19D4-4364-B3B5-722D510DBA99}" presName="text" presStyleLbl="fgAcc0" presStyleIdx="0" presStyleCnt="2">
        <dgm:presLayoutVars>
          <dgm:chPref val="3"/>
        </dgm:presLayoutVars>
      </dgm:prSet>
      <dgm:spPr/>
    </dgm:pt>
    <dgm:pt modelId="{5BF22C3E-D68E-5B47-B24F-C5D314C01E6C}" type="pres">
      <dgm:prSet presAssocID="{8E6AA531-19D4-4364-B3B5-722D510DBA99}" presName="hierChild2" presStyleCnt="0"/>
      <dgm:spPr/>
    </dgm:pt>
    <dgm:pt modelId="{9CF3C6A1-0E84-EB4D-928A-6D7603F6E49F}" type="pres">
      <dgm:prSet presAssocID="{1F97E95C-02EC-4F7F-BF54-3A7F5DD803E3}" presName="hierRoot1" presStyleCnt="0"/>
      <dgm:spPr/>
    </dgm:pt>
    <dgm:pt modelId="{E524EDDF-FA7D-3444-A98B-4455D6C99EA0}" type="pres">
      <dgm:prSet presAssocID="{1F97E95C-02EC-4F7F-BF54-3A7F5DD803E3}" presName="composite" presStyleCnt="0"/>
      <dgm:spPr/>
    </dgm:pt>
    <dgm:pt modelId="{27CD626D-ABDB-9F42-B751-3B800CD4B698}" type="pres">
      <dgm:prSet presAssocID="{1F97E95C-02EC-4F7F-BF54-3A7F5DD803E3}" presName="background" presStyleLbl="node0" presStyleIdx="1" presStyleCnt="2"/>
      <dgm:spPr/>
    </dgm:pt>
    <dgm:pt modelId="{D9C86621-EDBC-F541-8B33-DB2E9B154CD8}" type="pres">
      <dgm:prSet presAssocID="{1F97E95C-02EC-4F7F-BF54-3A7F5DD803E3}" presName="text" presStyleLbl="fgAcc0" presStyleIdx="1" presStyleCnt="2">
        <dgm:presLayoutVars>
          <dgm:chPref val="3"/>
        </dgm:presLayoutVars>
      </dgm:prSet>
      <dgm:spPr/>
    </dgm:pt>
    <dgm:pt modelId="{1478E756-488D-F340-9098-4C32F8A4ECA6}" type="pres">
      <dgm:prSet presAssocID="{1F97E95C-02EC-4F7F-BF54-3A7F5DD803E3}" presName="hierChild2" presStyleCnt="0"/>
      <dgm:spPr/>
    </dgm:pt>
  </dgm:ptLst>
  <dgm:cxnLst>
    <dgm:cxn modelId="{FEF2200B-4EAF-4B2D-85B7-DC9BA595B87D}" srcId="{4D79EA5A-E2CF-4179-9AD4-89C2543639FE}" destId="{8E6AA531-19D4-4364-B3B5-722D510DBA99}" srcOrd="0" destOrd="0" parTransId="{7F00EC84-6B4A-49B2-AB3A-8155EC977147}" sibTransId="{0B813F28-2A14-4FC5-9B74-B14DB2B28BE6}"/>
    <dgm:cxn modelId="{EC430711-B3E1-954E-8AD9-E0E55DCBB77A}" type="presOf" srcId="{8E6AA531-19D4-4364-B3B5-722D510DBA99}" destId="{491237F5-8E5F-2E4D-B55C-9272A3BF62B6}" srcOrd="0" destOrd="0" presId="urn:microsoft.com/office/officeart/2005/8/layout/hierarchy1"/>
    <dgm:cxn modelId="{40B26016-EE16-9442-83A8-06358767486F}" type="presOf" srcId="{4D79EA5A-E2CF-4179-9AD4-89C2543639FE}" destId="{5375CCC2-3E45-574E-A7B1-DDB26D362F5A}" srcOrd="0" destOrd="0" presId="urn:microsoft.com/office/officeart/2005/8/layout/hierarchy1"/>
    <dgm:cxn modelId="{9E408324-FA5A-B54E-8E3A-22C02691253C}" type="presOf" srcId="{1F97E95C-02EC-4F7F-BF54-3A7F5DD803E3}" destId="{D9C86621-EDBC-F541-8B33-DB2E9B154CD8}" srcOrd="0" destOrd="0" presId="urn:microsoft.com/office/officeart/2005/8/layout/hierarchy1"/>
    <dgm:cxn modelId="{968897E4-0A9C-4748-B164-FAC20504D890}" srcId="{4D79EA5A-E2CF-4179-9AD4-89C2543639FE}" destId="{1F97E95C-02EC-4F7F-BF54-3A7F5DD803E3}" srcOrd="1" destOrd="0" parTransId="{8854EB0D-A2A4-47CF-A2F3-6E082AA8DC95}" sibTransId="{EB333589-A06D-4A40-A239-EED082CC86A7}"/>
    <dgm:cxn modelId="{B9DD675B-D3B4-3443-BF00-BF58FF2C90C9}" type="presParOf" srcId="{5375CCC2-3E45-574E-A7B1-DDB26D362F5A}" destId="{B89C710F-D369-E848-99C7-C2E5984D6B1E}" srcOrd="0" destOrd="0" presId="urn:microsoft.com/office/officeart/2005/8/layout/hierarchy1"/>
    <dgm:cxn modelId="{F65493D0-DF88-C446-8E31-5B65A148520A}" type="presParOf" srcId="{B89C710F-D369-E848-99C7-C2E5984D6B1E}" destId="{78021B8E-8670-1D42-BAC5-C1B5A7ABD256}" srcOrd="0" destOrd="0" presId="urn:microsoft.com/office/officeart/2005/8/layout/hierarchy1"/>
    <dgm:cxn modelId="{87913414-8196-9644-8085-B8DCF133FCD0}" type="presParOf" srcId="{78021B8E-8670-1D42-BAC5-C1B5A7ABD256}" destId="{100549ED-0E8F-1E4C-B746-0FB8E03016D9}" srcOrd="0" destOrd="0" presId="urn:microsoft.com/office/officeart/2005/8/layout/hierarchy1"/>
    <dgm:cxn modelId="{B6F78B32-C2DB-7848-A202-C1B684816112}" type="presParOf" srcId="{78021B8E-8670-1D42-BAC5-C1B5A7ABD256}" destId="{491237F5-8E5F-2E4D-B55C-9272A3BF62B6}" srcOrd="1" destOrd="0" presId="urn:microsoft.com/office/officeart/2005/8/layout/hierarchy1"/>
    <dgm:cxn modelId="{A5A47338-FA63-C041-BBFF-8DC40A999D45}" type="presParOf" srcId="{B89C710F-D369-E848-99C7-C2E5984D6B1E}" destId="{5BF22C3E-D68E-5B47-B24F-C5D314C01E6C}" srcOrd="1" destOrd="0" presId="urn:microsoft.com/office/officeart/2005/8/layout/hierarchy1"/>
    <dgm:cxn modelId="{8E8134BA-0623-984E-A079-ADA355D533C2}" type="presParOf" srcId="{5375CCC2-3E45-574E-A7B1-DDB26D362F5A}" destId="{9CF3C6A1-0E84-EB4D-928A-6D7603F6E49F}" srcOrd="1" destOrd="0" presId="urn:microsoft.com/office/officeart/2005/8/layout/hierarchy1"/>
    <dgm:cxn modelId="{6508E36B-F162-F349-B04A-108862C35DB6}" type="presParOf" srcId="{9CF3C6A1-0E84-EB4D-928A-6D7603F6E49F}" destId="{E524EDDF-FA7D-3444-A98B-4455D6C99EA0}" srcOrd="0" destOrd="0" presId="urn:microsoft.com/office/officeart/2005/8/layout/hierarchy1"/>
    <dgm:cxn modelId="{62B3C9EB-2A51-3E44-BB79-10956651E1F7}" type="presParOf" srcId="{E524EDDF-FA7D-3444-A98B-4455D6C99EA0}" destId="{27CD626D-ABDB-9F42-B751-3B800CD4B698}" srcOrd="0" destOrd="0" presId="urn:microsoft.com/office/officeart/2005/8/layout/hierarchy1"/>
    <dgm:cxn modelId="{29A36B2D-6A74-7C4E-9C9C-2D40B30082BD}" type="presParOf" srcId="{E524EDDF-FA7D-3444-A98B-4455D6C99EA0}" destId="{D9C86621-EDBC-F541-8B33-DB2E9B154CD8}" srcOrd="1" destOrd="0" presId="urn:microsoft.com/office/officeart/2005/8/layout/hierarchy1"/>
    <dgm:cxn modelId="{76FDFF7F-4203-8E49-BA26-5DBFF702BC8C}" type="presParOf" srcId="{9CF3C6A1-0E84-EB4D-928A-6D7603F6E49F}" destId="{1478E756-488D-F340-9098-4C32F8A4ECA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0549ED-0E8F-1E4C-B746-0FB8E03016D9}">
      <dsp:nvSpPr>
        <dsp:cNvPr id="0" name=""/>
        <dsp:cNvSpPr/>
      </dsp:nvSpPr>
      <dsp:spPr>
        <a:xfrm>
          <a:off x="1283" y="308335"/>
          <a:ext cx="4505585" cy="286104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1237F5-8E5F-2E4D-B55C-9272A3BF62B6}">
      <dsp:nvSpPr>
        <dsp:cNvPr id="0" name=""/>
        <dsp:cNvSpPr/>
      </dsp:nvSpPr>
      <dsp:spPr>
        <a:xfrm>
          <a:off x="501904" y="783924"/>
          <a:ext cx="4505585" cy="286104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500" kern="1200"/>
            <a:t>Welke ‘ouderboodschappen’ ken jij goed? Verbaal in zinnen die letterlijk werden gezegd of met name ook non-verbaal. B.v. “Doe je best”, “ruim op” enz.</a:t>
          </a:r>
          <a:endParaRPr lang="en-US" sz="3500" kern="1200"/>
        </a:p>
      </dsp:txBody>
      <dsp:txXfrm>
        <a:off x="585701" y="867721"/>
        <a:ext cx="4337991" cy="2693452"/>
      </dsp:txXfrm>
    </dsp:sp>
    <dsp:sp modelId="{27CD626D-ABDB-9F42-B751-3B800CD4B698}">
      <dsp:nvSpPr>
        <dsp:cNvPr id="0" name=""/>
        <dsp:cNvSpPr/>
      </dsp:nvSpPr>
      <dsp:spPr>
        <a:xfrm>
          <a:off x="5508110" y="308335"/>
          <a:ext cx="4505585" cy="286104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C86621-EDBC-F541-8B33-DB2E9B154CD8}">
      <dsp:nvSpPr>
        <dsp:cNvPr id="0" name=""/>
        <dsp:cNvSpPr/>
      </dsp:nvSpPr>
      <dsp:spPr>
        <a:xfrm>
          <a:off x="6008730" y="783924"/>
          <a:ext cx="4505585" cy="286104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500" kern="1200"/>
            <a:t>Hoe werken deze boodschappen door in het hier en nu? Positief en negatief?</a:t>
          </a:r>
          <a:endParaRPr lang="en-US" sz="3500" kern="1200"/>
        </a:p>
      </dsp:txBody>
      <dsp:txXfrm>
        <a:off x="6092527" y="867721"/>
        <a:ext cx="4337991" cy="26934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03T08:26:50.169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519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9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61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623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587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790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495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322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74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042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3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4/3/20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143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CFA5B9DB-0BF9-4260-A97B-936524F96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fbeelding met man, geel, oranje, bal&#10;&#10;Automatisch gegenereerde beschrijving">
            <a:extLst>
              <a:ext uri="{FF2B5EF4-FFF2-40B4-BE49-F238E27FC236}">
                <a16:creationId xmlns:a16="http://schemas.microsoft.com/office/drawing/2014/main" id="{4955C41D-EAD0-4896-8A57-A7BCC9020C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5730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59824785-89B4-4433-955A-F2C847B15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859" y="614291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rgbClr val="FFB80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96D13EA-ABD5-2A47-9325-DD81986DED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6925" y="1731762"/>
            <a:ext cx="8058150" cy="2453841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nl-NL" sz="8100" dirty="0" err="1"/>
              <a:t>Transaktiolene</a:t>
            </a:r>
            <a:r>
              <a:rPr lang="nl-NL" sz="8100" dirty="0"/>
              <a:t> analyse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0DA60E8-BD66-024A-A812-50822A905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8975" y="4599432"/>
            <a:ext cx="5734051" cy="934593"/>
          </a:xfrm>
        </p:spPr>
        <p:txBody>
          <a:bodyPr>
            <a:normAutofit/>
          </a:bodyPr>
          <a:lstStyle/>
          <a:p>
            <a:pPr algn="ctr"/>
            <a:r>
              <a:rPr lang="nl-NL" sz="4000" dirty="0"/>
              <a:t>Eric </a:t>
            </a:r>
            <a:r>
              <a:rPr lang="nl-NL" sz="4000" dirty="0" err="1"/>
              <a:t>berne</a:t>
            </a:r>
            <a:endParaRPr lang="nl-NL" sz="4000" dirty="0"/>
          </a:p>
        </p:txBody>
      </p:sp>
      <p:sp>
        <p:nvSpPr>
          <p:cNvPr id="31" name="Rectangle 6">
            <a:extLst>
              <a:ext uri="{FF2B5EF4-FFF2-40B4-BE49-F238E27FC236}">
                <a16:creationId xmlns:a16="http://schemas.microsoft.com/office/drawing/2014/main" id="{CB2E64D6-3AEB-4AFF-9475-E210F85E0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3590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2F41BA9-2B89-754B-9966-362EF12E7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r>
              <a:rPr lang="nl-NL" sz="3600">
                <a:solidFill>
                  <a:schemeClr val="bg1"/>
                </a:solidFill>
              </a:rPr>
              <a:t>UItgangspunten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D53BA5-66C2-DA47-808B-853130DC5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882315"/>
            <a:ext cx="5254754" cy="5294647"/>
          </a:xfrm>
        </p:spPr>
        <p:txBody>
          <a:bodyPr>
            <a:normAutofit/>
          </a:bodyPr>
          <a:lstStyle/>
          <a:p>
            <a:r>
              <a:rPr lang="nl-NL" b="1"/>
              <a:t>‘onbewuste’ boodschappen </a:t>
            </a:r>
            <a:r>
              <a:rPr lang="nl-NL"/>
              <a:t>(non verbaal en impliciet) van belangrijke ouderfiguren; (bijv. ‘wees sterk’) </a:t>
            </a:r>
          </a:p>
          <a:p>
            <a:r>
              <a:rPr lang="nl-NL" b="1"/>
              <a:t>besluiten die we als kind nemen </a:t>
            </a:r>
            <a:r>
              <a:rPr lang="nl-NL"/>
              <a:t>als reactie op in en externe ervaringen. (bijv. “ik ben dus </a:t>
            </a:r>
            <a:r>
              <a:rPr lang="nl-NL" err="1"/>
              <a:t>oke</a:t>
            </a:r>
            <a:r>
              <a:rPr lang="nl-NL"/>
              <a:t>́ als ik sterk ben”) </a:t>
            </a:r>
          </a:p>
          <a:p>
            <a:r>
              <a:rPr lang="nl-NL" b="1"/>
              <a:t>gedrag dat we vervolgens herhalen </a:t>
            </a:r>
            <a:r>
              <a:rPr lang="nl-NL"/>
              <a:t>uit onze kindertijd, vanwege het succes ervan; (bijv. gevoelens of verlangens niet uiten) 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73508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FF614B-F371-7645-BA91-0C686AA59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nl-NL"/>
              <a:t>Script</a:t>
            </a:r>
            <a:endParaRPr lang="nl-NL" dirty="0"/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9084" y="2532888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25450 w 3291840"/>
              <a:gd name="connsiteY1" fmla="*/ 0 h 18288"/>
              <a:gd name="connsiteX2" fmla="*/ 1283818 w 3291840"/>
              <a:gd name="connsiteY2" fmla="*/ 0 h 18288"/>
              <a:gd name="connsiteX3" fmla="*/ 1975104 w 3291840"/>
              <a:gd name="connsiteY3" fmla="*/ 0 h 18288"/>
              <a:gd name="connsiteX4" fmla="*/ 2666390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567635 w 3291840"/>
              <a:gd name="connsiteY7" fmla="*/ 18288 h 18288"/>
              <a:gd name="connsiteX8" fmla="*/ 1843430 w 3291840"/>
              <a:gd name="connsiteY8" fmla="*/ 18288 h 18288"/>
              <a:gd name="connsiteX9" fmla="*/ 1185062 w 3291840"/>
              <a:gd name="connsiteY9" fmla="*/ 18288 h 18288"/>
              <a:gd name="connsiteX10" fmla="*/ 0 w 3291840"/>
              <a:gd name="connsiteY10" fmla="*/ 18288 h 18288"/>
              <a:gd name="connsiteX11" fmla="*/ 0 w 3291840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613" y="5552"/>
                  <a:pt x="489242" y="1770"/>
                  <a:pt x="625450" y="0"/>
                </a:cubicBezTo>
                <a:cubicBezTo>
                  <a:pt x="761658" y="-1770"/>
                  <a:pt x="1015131" y="32079"/>
                  <a:pt x="1283818" y="0"/>
                </a:cubicBezTo>
                <a:cubicBezTo>
                  <a:pt x="1552505" y="-32079"/>
                  <a:pt x="1752773" y="10771"/>
                  <a:pt x="1975104" y="0"/>
                </a:cubicBezTo>
                <a:cubicBezTo>
                  <a:pt x="2197435" y="-10771"/>
                  <a:pt x="2433070" y="21341"/>
                  <a:pt x="2666390" y="0"/>
                </a:cubicBezTo>
                <a:cubicBezTo>
                  <a:pt x="2899710" y="-21341"/>
                  <a:pt x="3028437" y="16612"/>
                  <a:pt x="3291840" y="0"/>
                </a:cubicBezTo>
                <a:cubicBezTo>
                  <a:pt x="3291131" y="8157"/>
                  <a:pt x="3291427" y="12125"/>
                  <a:pt x="3291840" y="18288"/>
                </a:cubicBezTo>
                <a:cubicBezTo>
                  <a:pt x="3043276" y="37868"/>
                  <a:pt x="2921041" y="-12908"/>
                  <a:pt x="2567635" y="18288"/>
                </a:cubicBezTo>
                <a:cubicBezTo>
                  <a:pt x="2214230" y="49484"/>
                  <a:pt x="2189623" y="-13019"/>
                  <a:pt x="1843430" y="18288"/>
                </a:cubicBezTo>
                <a:cubicBezTo>
                  <a:pt x="1497237" y="49595"/>
                  <a:pt x="1492584" y="29180"/>
                  <a:pt x="1185062" y="18288"/>
                </a:cubicBezTo>
                <a:cubicBezTo>
                  <a:pt x="877540" y="7396"/>
                  <a:pt x="313238" y="464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281971" y="23935"/>
                  <a:pt x="485873" y="-14021"/>
                  <a:pt x="625450" y="0"/>
                </a:cubicBezTo>
                <a:cubicBezTo>
                  <a:pt x="765027" y="14021"/>
                  <a:pt x="1048900" y="27914"/>
                  <a:pt x="1185062" y="0"/>
                </a:cubicBezTo>
                <a:cubicBezTo>
                  <a:pt x="1321224" y="-27914"/>
                  <a:pt x="1648252" y="-3988"/>
                  <a:pt x="1909267" y="0"/>
                </a:cubicBezTo>
                <a:cubicBezTo>
                  <a:pt x="2170282" y="3988"/>
                  <a:pt x="2301957" y="25891"/>
                  <a:pt x="2534717" y="0"/>
                </a:cubicBezTo>
                <a:cubicBezTo>
                  <a:pt x="2767477" y="-25891"/>
                  <a:pt x="3078800" y="21500"/>
                  <a:pt x="3291840" y="0"/>
                </a:cubicBezTo>
                <a:cubicBezTo>
                  <a:pt x="3291576" y="4493"/>
                  <a:pt x="3292224" y="9472"/>
                  <a:pt x="3291840" y="18288"/>
                </a:cubicBezTo>
                <a:cubicBezTo>
                  <a:pt x="3120474" y="15714"/>
                  <a:pt x="2816568" y="4633"/>
                  <a:pt x="2633472" y="18288"/>
                </a:cubicBezTo>
                <a:cubicBezTo>
                  <a:pt x="2450376" y="31943"/>
                  <a:pt x="2160769" y="37350"/>
                  <a:pt x="1909267" y="18288"/>
                </a:cubicBezTo>
                <a:cubicBezTo>
                  <a:pt x="1657765" y="-774"/>
                  <a:pt x="1623992" y="9648"/>
                  <a:pt x="1349654" y="18288"/>
                </a:cubicBezTo>
                <a:cubicBezTo>
                  <a:pt x="1075316" y="26928"/>
                  <a:pt x="833426" y="34181"/>
                  <a:pt x="691286" y="18288"/>
                </a:cubicBezTo>
                <a:cubicBezTo>
                  <a:pt x="549146" y="2395"/>
                  <a:pt x="342011" y="24201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jdelijke aanduiding voor inhoud 5">
            <a:extLst>
              <a:ext uri="{FF2B5EF4-FFF2-40B4-BE49-F238E27FC236}">
                <a16:creationId xmlns:a16="http://schemas.microsoft.com/office/drawing/2014/main" id="{3488299D-3259-574A-8259-E43FF03CB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41071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nl-NL" sz="2400"/>
              <a:t>- ERVARINGEN</a:t>
            </a:r>
          </a:p>
          <a:p>
            <a:pPr>
              <a:buFontTx/>
              <a:buChar char="-"/>
            </a:pPr>
            <a:r>
              <a:rPr lang="nl-NL" sz="2400"/>
              <a:t>INTERPRETATIE</a:t>
            </a:r>
          </a:p>
          <a:p>
            <a:pPr>
              <a:buFontTx/>
              <a:buChar char="-"/>
            </a:pPr>
            <a:r>
              <a:rPr lang="nl-NL" sz="2400"/>
              <a:t>(ONBEUWST) BESLUIT</a:t>
            </a:r>
          </a:p>
          <a:p>
            <a:pPr>
              <a:buFontTx/>
              <a:buChar char="-"/>
            </a:pPr>
            <a:r>
              <a:rPr lang="nl-NL" sz="2400"/>
              <a:t>GEDRAG</a:t>
            </a:r>
          </a:p>
          <a:p>
            <a:pPr>
              <a:buFontTx/>
              <a:buChar char="-"/>
            </a:pPr>
            <a:r>
              <a:rPr lang="nl-NL" sz="2400"/>
              <a:t>PAY OFF positief en negatief en weer </a:t>
            </a:r>
          </a:p>
          <a:p>
            <a:pPr>
              <a:buFontTx/>
              <a:buChar char="-"/>
            </a:pPr>
            <a:r>
              <a:rPr lang="nl-NL" sz="2400"/>
              <a:t>nieuwe ERVARINGEN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2" name="Ink 16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5755403" y="1971579"/>
              <a:ext cx="360" cy="2160"/>
            </p14:xfrm>
          </p:contentPart>
        </mc:Choice>
        <mc:Fallback>
          <p:pic>
            <p:nvPicPr>
              <p:cNvPr id="22" name="Ink 16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37403" y="1956150"/>
                <a:ext cx="36000" cy="32709"/>
              </a:xfrm>
              <a:prstGeom prst="rect">
                <a:avLst/>
              </a:prstGeom>
            </p:spPr>
          </p:pic>
        </mc:Fallback>
      </mc:AlternateContent>
      <p:pic>
        <p:nvPicPr>
          <p:cNvPr id="10" name="Graphic 9">
            <a:extLst>
              <a:ext uri="{FF2B5EF4-FFF2-40B4-BE49-F238E27FC236}">
                <a16:creationId xmlns:a16="http://schemas.microsoft.com/office/drawing/2014/main" id="{50CB60BC-C9C7-48B4-BA33-47B705B582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17236" y="640080"/>
            <a:ext cx="5577840" cy="557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994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C10CBC8-7837-4750-8EE9-B4C3D50488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9014793-11D4-4A17-9261-1A2E683AD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104482" y="-5104482"/>
            <a:ext cx="1983037" cy="12192001"/>
          </a:xfrm>
          <a:custGeom>
            <a:avLst/>
            <a:gdLst>
              <a:gd name="connsiteX0" fmla="*/ 0 w 1983037"/>
              <a:gd name="connsiteY0" fmla="*/ 0 h 12192001"/>
              <a:gd name="connsiteX1" fmla="*/ 0 w 1983037"/>
              <a:gd name="connsiteY1" fmla="*/ 12192001 h 12192001"/>
              <a:gd name="connsiteX2" fmla="*/ 1945626 w 1983037"/>
              <a:gd name="connsiteY2" fmla="*/ 12192001 h 12192001"/>
              <a:gd name="connsiteX3" fmla="*/ 1914883 w 1983037"/>
              <a:gd name="connsiteY3" fmla="*/ 11926947 h 12192001"/>
              <a:gd name="connsiteX4" fmla="*/ 1887405 w 1983037"/>
              <a:gd name="connsiteY4" fmla="*/ 10882179 h 12192001"/>
              <a:gd name="connsiteX5" fmla="*/ 1955094 w 1983037"/>
              <a:gd name="connsiteY5" fmla="*/ 9717835 h 12192001"/>
              <a:gd name="connsiteX6" fmla="*/ 1955094 w 1983037"/>
              <a:gd name="connsiteY6" fmla="*/ 9338013 h 12192001"/>
              <a:gd name="connsiteX7" fmla="*/ 1947423 w 1983037"/>
              <a:gd name="connsiteY7" fmla="*/ 8936699 h 12192001"/>
              <a:gd name="connsiteX8" fmla="*/ 1949002 w 1983037"/>
              <a:gd name="connsiteY8" fmla="*/ 7709920 h 12192001"/>
              <a:gd name="connsiteX9" fmla="*/ 1930276 w 1983037"/>
              <a:gd name="connsiteY9" fmla="*/ 6277504 h 12192001"/>
              <a:gd name="connsiteX10" fmla="*/ 1954643 w 1983037"/>
              <a:gd name="connsiteY10" fmla="*/ 5307481 h 12192001"/>
              <a:gd name="connsiteX11" fmla="*/ 1944941 w 1983037"/>
              <a:gd name="connsiteY11" fmla="*/ 4949831 h 12192001"/>
              <a:gd name="connsiteX12" fmla="*/ 1961187 w 1983037"/>
              <a:gd name="connsiteY12" fmla="*/ 4137481 h 12192001"/>
              <a:gd name="connsiteX13" fmla="*/ 1964118 w 1983037"/>
              <a:gd name="connsiteY13" fmla="*/ 3194148 h 12192001"/>
              <a:gd name="connsiteX14" fmla="*/ 1914708 w 1983037"/>
              <a:gd name="connsiteY14" fmla="*/ 1979808 h 12192001"/>
              <a:gd name="connsiteX15" fmla="*/ 1949679 w 1983037"/>
              <a:gd name="connsiteY15" fmla="*/ 1443897 h 12192001"/>
              <a:gd name="connsiteX16" fmla="*/ 1942685 w 1983037"/>
              <a:gd name="connsiteY16" fmla="*/ 749860 h 12192001"/>
              <a:gd name="connsiteX17" fmla="*/ 1933706 w 1983037"/>
              <a:gd name="connsiteY17" fmla="*/ 168558 h 12192001"/>
              <a:gd name="connsiteX18" fmla="*/ 1950785 w 1983037"/>
              <a:gd name="connsiteY18" fmla="*/ 0 h 12192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983037" h="12192001">
                <a:moveTo>
                  <a:pt x="0" y="0"/>
                </a:moveTo>
                <a:lnTo>
                  <a:pt x="0" y="12192001"/>
                </a:lnTo>
                <a:lnTo>
                  <a:pt x="1945626" y="12192001"/>
                </a:lnTo>
                <a:lnTo>
                  <a:pt x="1914883" y="11926947"/>
                </a:lnTo>
                <a:cubicBezTo>
                  <a:pt x="1884529" y="11579709"/>
                  <a:pt x="1881652" y="11231009"/>
                  <a:pt x="1887405" y="10882179"/>
                </a:cubicBezTo>
                <a:cubicBezTo>
                  <a:pt x="1893725" y="10493309"/>
                  <a:pt x="1911547" y="10104667"/>
                  <a:pt x="1955094" y="9717835"/>
                </a:cubicBezTo>
                <a:cubicBezTo>
                  <a:pt x="1966715" y="9591491"/>
                  <a:pt x="1966715" y="9464357"/>
                  <a:pt x="1955094" y="9338013"/>
                </a:cubicBezTo>
                <a:cubicBezTo>
                  <a:pt x="1945663" y="9204453"/>
                  <a:pt x="1943091" y="9070511"/>
                  <a:pt x="1947423" y="8936699"/>
                </a:cubicBezTo>
                <a:cubicBezTo>
                  <a:pt x="1960283" y="8527701"/>
                  <a:pt x="1930726" y="8118470"/>
                  <a:pt x="1949002" y="7709920"/>
                </a:cubicBezTo>
                <a:cubicBezTo>
                  <a:pt x="1970436" y="7231918"/>
                  <a:pt x="1945393" y="6755049"/>
                  <a:pt x="1930276" y="6277504"/>
                </a:cubicBezTo>
                <a:cubicBezTo>
                  <a:pt x="1920123" y="5954014"/>
                  <a:pt x="1913803" y="5630292"/>
                  <a:pt x="1954643" y="5307481"/>
                </a:cubicBezTo>
                <a:cubicBezTo>
                  <a:pt x="1969761" y="5188718"/>
                  <a:pt x="1956899" y="5068596"/>
                  <a:pt x="1944941" y="4949831"/>
                </a:cubicBezTo>
                <a:cubicBezTo>
                  <a:pt x="1917866" y="4678139"/>
                  <a:pt x="1932758" y="4407584"/>
                  <a:pt x="1961187" y="4137481"/>
                </a:cubicBezTo>
                <a:cubicBezTo>
                  <a:pt x="1994579" y="3823035"/>
                  <a:pt x="1984877" y="3508818"/>
                  <a:pt x="1964118" y="3194148"/>
                </a:cubicBezTo>
                <a:cubicBezTo>
                  <a:pt x="1937270" y="2789895"/>
                  <a:pt x="1903424" y="2387003"/>
                  <a:pt x="1914708" y="1979808"/>
                </a:cubicBezTo>
                <a:cubicBezTo>
                  <a:pt x="1919446" y="1800868"/>
                  <a:pt x="1935466" y="1622384"/>
                  <a:pt x="1949679" y="1443897"/>
                </a:cubicBezTo>
                <a:cubicBezTo>
                  <a:pt x="1964278" y="1212701"/>
                  <a:pt x="1961931" y="980722"/>
                  <a:pt x="1942685" y="749860"/>
                </a:cubicBezTo>
                <a:cubicBezTo>
                  <a:pt x="1929825" y="555933"/>
                  <a:pt x="1921533" y="362007"/>
                  <a:pt x="1933706" y="168558"/>
                </a:cubicBezTo>
                <a:lnTo>
                  <a:pt x="195078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FDA4D77-0162-664B-B3F0-4259C4243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NL" sz="7200">
                <a:solidFill>
                  <a:schemeClr val="bg1"/>
                </a:solidFill>
              </a:rPr>
              <a:t>Opdracht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635D80C1-9144-4E01-A5F5-5E0E3581DF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2589707"/>
              </p:ext>
            </p:extLst>
          </p:nvPr>
        </p:nvGraphicFramePr>
        <p:xfrm>
          <a:off x="838200" y="2223655"/>
          <a:ext cx="10515600" cy="3953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6184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68AB93A-48BC-4C25-A3AD-C17B5A682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979695D-FB4A-5448-9DCD-CB971614A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8581" y="643467"/>
            <a:ext cx="3562483" cy="3569241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900"/>
              <a:t>Ego-toestanden en strooks</a:t>
            </a:r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05874" y="4409267"/>
            <a:ext cx="3242551" cy="27432"/>
          </a:xfrm>
          <a:custGeom>
            <a:avLst/>
            <a:gdLst>
              <a:gd name="connsiteX0" fmla="*/ 0 w 3242551"/>
              <a:gd name="connsiteY0" fmla="*/ 0 h 27432"/>
              <a:gd name="connsiteX1" fmla="*/ 616085 w 3242551"/>
              <a:gd name="connsiteY1" fmla="*/ 0 h 27432"/>
              <a:gd name="connsiteX2" fmla="*/ 1264595 w 3242551"/>
              <a:gd name="connsiteY2" fmla="*/ 0 h 27432"/>
              <a:gd name="connsiteX3" fmla="*/ 1945531 w 3242551"/>
              <a:gd name="connsiteY3" fmla="*/ 0 h 27432"/>
              <a:gd name="connsiteX4" fmla="*/ 2626466 w 3242551"/>
              <a:gd name="connsiteY4" fmla="*/ 0 h 27432"/>
              <a:gd name="connsiteX5" fmla="*/ 3242551 w 3242551"/>
              <a:gd name="connsiteY5" fmla="*/ 0 h 27432"/>
              <a:gd name="connsiteX6" fmla="*/ 3242551 w 3242551"/>
              <a:gd name="connsiteY6" fmla="*/ 27432 h 27432"/>
              <a:gd name="connsiteX7" fmla="*/ 2529190 w 3242551"/>
              <a:gd name="connsiteY7" fmla="*/ 27432 h 27432"/>
              <a:gd name="connsiteX8" fmla="*/ 1815829 w 3242551"/>
              <a:gd name="connsiteY8" fmla="*/ 27432 h 27432"/>
              <a:gd name="connsiteX9" fmla="*/ 1167318 w 3242551"/>
              <a:gd name="connsiteY9" fmla="*/ 27432 h 27432"/>
              <a:gd name="connsiteX10" fmla="*/ 0 w 3242551"/>
              <a:gd name="connsiteY10" fmla="*/ 27432 h 27432"/>
              <a:gd name="connsiteX11" fmla="*/ 0 w 3242551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42551" h="27432" fill="none" extrusionOk="0">
                <a:moveTo>
                  <a:pt x="0" y="0"/>
                </a:moveTo>
                <a:cubicBezTo>
                  <a:pt x="194108" y="-30346"/>
                  <a:pt x="476260" y="9901"/>
                  <a:pt x="616085" y="0"/>
                </a:cubicBezTo>
                <a:cubicBezTo>
                  <a:pt x="755911" y="-9901"/>
                  <a:pt x="955441" y="-31994"/>
                  <a:pt x="1264595" y="0"/>
                </a:cubicBezTo>
                <a:cubicBezTo>
                  <a:pt x="1573749" y="31994"/>
                  <a:pt x="1618785" y="-7447"/>
                  <a:pt x="1945531" y="0"/>
                </a:cubicBezTo>
                <a:cubicBezTo>
                  <a:pt x="2272277" y="7447"/>
                  <a:pt x="2390625" y="1646"/>
                  <a:pt x="2626466" y="0"/>
                </a:cubicBezTo>
                <a:cubicBezTo>
                  <a:pt x="2862308" y="-1646"/>
                  <a:pt x="3064770" y="5184"/>
                  <a:pt x="3242551" y="0"/>
                </a:cubicBezTo>
                <a:cubicBezTo>
                  <a:pt x="3241385" y="7395"/>
                  <a:pt x="3242596" y="21864"/>
                  <a:pt x="3242551" y="27432"/>
                </a:cubicBezTo>
                <a:cubicBezTo>
                  <a:pt x="3023282" y="59750"/>
                  <a:pt x="2875833" y="36030"/>
                  <a:pt x="2529190" y="27432"/>
                </a:cubicBezTo>
                <a:cubicBezTo>
                  <a:pt x="2182547" y="18834"/>
                  <a:pt x="2011286" y="10066"/>
                  <a:pt x="1815829" y="27432"/>
                </a:cubicBezTo>
                <a:cubicBezTo>
                  <a:pt x="1620372" y="44798"/>
                  <a:pt x="1410011" y="-1058"/>
                  <a:pt x="1167318" y="27432"/>
                </a:cubicBezTo>
                <a:cubicBezTo>
                  <a:pt x="924625" y="55922"/>
                  <a:pt x="241931" y="85033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242551" h="27432" stroke="0" extrusionOk="0">
                <a:moveTo>
                  <a:pt x="0" y="0"/>
                </a:moveTo>
                <a:cubicBezTo>
                  <a:pt x="292987" y="-12051"/>
                  <a:pt x="313221" y="-4437"/>
                  <a:pt x="616085" y="0"/>
                </a:cubicBezTo>
                <a:cubicBezTo>
                  <a:pt x="918950" y="4437"/>
                  <a:pt x="1001475" y="-7765"/>
                  <a:pt x="1167318" y="0"/>
                </a:cubicBezTo>
                <a:cubicBezTo>
                  <a:pt x="1333161" y="7765"/>
                  <a:pt x="1642740" y="34995"/>
                  <a:pt x="1880680" y="0"/>
                </a:cubicBezTo>
                <a:cubicBezTo>
                  <a:pt x="2118620" y="-34995"/>
                  <a:pt x="2326628" y="756"/>
                  <a:pt x="2496764" y="0"/>
                </a:cubicBezTo>
                <a:cubicBezTo>
                  <a:pt x="2666900" y="-756"/>
                  <a:pt x="2887316" y="25599"/>
                  <a:pt x="3242551" y="0"/>
                </a:cubicBezTo>
                <a:cubicBezTo>
                  <a:pt x="3242744" y="12649"/>
                  <a:pt x="3241563" y="17989"/>
                  <a:pt x="3242551" y="27432"/>
                </a:cubicBezTo>
                <a:cubicBezTo>
                  <a:pt x="3008998" y="-2757"/>
                  <a:pt x="2799879" y="44559"/>
                  <a:pt x="2594041" y="27432"/>
                </a:cubicBezTo>
                <a:cubicBezTo>
                  <a:pt x="2388203" y="10306"/>
                  <a:pt x="2212925" y="-2221"/>
                  <a:pt x="1880680" y="27432"/>
                </a:cubicBezTo>
                <a:cubicBezTo>
                  <a:pt x="1548435" y="57085"/>
                  <a:pt x="1523943" y="37041"/>
                  <a:pt x="1329446" y="27432"/>
                </a:cubicBezTo>
                <a:cubicBezTo>
                  <a:pt x="1134949" y="17823"/>
                  <a:pt x="919920" y="28299"/>
                  <a:pt x="680936" y="27432"/>
                </a:cubicBezTo>
                <a:cubicBezTo>
                  <a:pt x="441952" y="26566"/>
                  <a:pt x="273000" y="57219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F69999"/>
          </a:solidFill>
          <a:ln w="38100" cap="rnd">
            <a:solidFill>
              <a:srgbClr val="F6999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4579AB12-79FD-AA4E-B876-2CC87F1C03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6843" y="640080"/>
            <a:ext cx="6121010" cy="555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755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7CFF9C-70D4-0449-9D61-833B64312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Opdracht: maak ego-staafdiagrammen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38577F-DA7A-3D48-A912-299C1E1E0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576749"/>
          </a:xfrm>
        </p:spPr>
        <p:txBody>
          <a:bodyPr/>
          <a:lstStyle/>
          <a:p>
            <a:r>
              <a:rPr lang="nl-NL" dirty="0"/>
              <a:t>Hoe is het nu? En hoe zou je het willen? Bijvoorbeeld: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CAD1095E-98EA-744D-8B60-0F90086ED329}"/>
              </a:ext>
            </a:extLst>
          </p:cNvPr>
          <p:cNvSpPr/>
          <p:nvPr/>
        </p:nvSpPr>
        <p:spPr>
          <a:xfrm>
            <a:off x="1049867" y="3048000"/>
            <a:ext cx="423333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0C2736D0-DF5B-D74A-A338-49D66F7F1572}"/>
              </a:ext>
            </a:extLst>
          </p:cNvPr>
          <p:cNvSpPr/>
          <p:nvPr/>
        </p:nvSpPr>
        <p:spPr>
          <a:xfrm>
            <a:off x="1721378" y="3743324"/>
            <a:ext cx="423333" cy="1285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1FBFD605-F6C9-A942-806F-C6B6138DD593}"/>
              </a:ext>
            </a:extLst>
          </p:cNvPr>
          <p:cNvSpPr/>
          <p:nvPr/>
        </p:nvSpPr>
        <p:spPr>
          <a:xfrm>
            <a:off x="4026426" y="3586162"/>
            <a:ext cx="423333" cy="1443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79E16ACD-6BAE-B94C-8645-A6A723E7A2CA}"/>
              </a:ext>
            </a:extLst>
          </p:cNvPr>
          <p:cNvSpPr/>
          <p:nvPr/>
        </p:nvSpPr>
        <p:spPr>
          <a:xfrm>
            <a:off x="2506661" y="3586162"/>
            <a:ext cx="423333" cy="1443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B1122FAF-F9EF-584C-96B0-37D25D411441}"/>
              </a:ext>
            </a:extLst>
          </p:cNvPr>
          <p:cNvSpPr/>
          <p:nvPr/>
        </p:nvSpPr>
        <p:spPr>
          <a:xfrm>
            <a:off x="3267602" y="3429000"/>
            <a:ext cx="423333" cy="16001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6B027424-84F2-DD4E-A200-B962074153BB}"/>
              </a:ext>
            </a:extLst>
          </p:cNvPr>
          <p:cNvSpPr/>
          <p:nvPr/>
        </p:nvSpPr>
        <p:spPr>
          <a:xfrm>
            <a:off x="6764810" y="3586162"/>
            <a:ext cx="423333" cy="14430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AEC2F83B-A397-BC4C-975C-CAFDE5F989DC}"/>
              </a:ext>
            </a:extLst>
          </p:cNvPr>
          <p:cNvSpPr/>
          <p:nvPr/>
        </p:nvSpPr>
        <p:spPr>
          <a:xfrm>
            <a:off x="7498798" y="3324221"/>
            <a:ext cx="423333" cy="17287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2145C63F-E474-B645-853D-09D67337C979}"/>
              </a:ext>
            </a:extLst>
          </p:cNvPr>
          <p:cNvSpPr/>
          <p:nvPr/>
        </p:nvSpPr>
        <p:spPr>
          <a:xfrm>
            <a:off x="8257622" y="3047998"/>
            <a:ext cx="423333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6EFAA9D9-FC56-3848-8B19-8F355F7AC466}"/>
              </a:ext>
            </a:extLst>
          </p:cNvPr>
          <p:cNvSpPr/>
          <p:nvPr/>
        </p:nvSpPr>
        <p:spPr>
          <a:xfrm>
            <a:off x="9018046" y="3938582"/>
            <a:ext cx="423333" cy="1114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03D18A54-D598-7940-865F-56414A3DBD76}"/>
              </a:ext>
            </a:extLst>
          </p:cNvPr>
          <p:cNvSpPr/>
          <p:nvPr/>
        </p:nvSpPr>
        <p:spPr>
          <a:xfrm>
            <a:off x="9754661" y="3324221"/>
            <a:ext cx="423333" cy="17287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DE01704B-1849-444E-A9B9-07922C6C21E7}"/>
              </a:ext>
            </a:extLst>
          </p:cNvPr>
          <p:cNvSpPr txBox="1"/>
          <p:nvPr/>
        </p:nvSpPr>
        <p:spPr>
          <a:xfrm>
            <a:off x="1049867" y="5414963"/>
            <a:ext cx="3893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/>
              <a:t>KO       VO         V        AK        VK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B8569DFF-A28D-0643-A1FE-06F0B178395C}"/>
              </a:ext>
            </a:extLst>
          </p:cNvPr>
          <p:cNvSpPr txBox="1"/>
          <p:nvPr/>
        </p:nvSpPr>
        <p:spPr>
          <a:xfrm>
            <a:off x="6764810" y="5414963"/>
            <a:ext cx="3893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/>
              <a:t>KO       VO         V        AK        VK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9A9429D1-4959-8B44-99CF-C3C50D794165}"/>
              </a:ext>
            </a:extLst>
          </p:cNvPr>
          <p:cNvSpPr txBox="1"/>
          <p:nvPr/>
        </p:nvSpPr>
        <p:spPr>
          <a:xfrm>
            <a:off x="1828799" y="6118325"/>
            <a:ext cx="26209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/>
              <a:t>HUIDIGE SITUATIE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B3D0FEC7-C993-7242-9AAD-0C325FF4C62C}"/>
              </a:ext>
            </a:extLst>
          </p:cNvPr>
          <p:cNvSpPr txBox="1"/>
          <p:nvPr/>
        </p:nvSpPr>
        <p:spPr>
          <a:xfrm>
            <a:off x="7370475" y="6118324"/>
            <a:ext cx="26209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/>
              <a:t>GEWENSTE SITUATIE</a:t>
            </a:r>
          </a:p>
        </p:txBody>
      </p:sp>
    </p:spTree>
    <p:extLst>
      <p:ext uri="{BB962C8B-B14F-4D97-AF65-F5344CB8AC3E}">
        <p14:creationId xmlns:p14="http://schemas.microsoft.com/office/powerpoint/2010/main" val="1302261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A65D90F-6C43-944E-ADC4-528E7C052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nl-NL" sz="6800">
                <a:solidFill>
                  <a:schemeClr val="bg1"/>
                </a:solidFill>
              </a:rPr>
              <a:t>Opdracht: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FEE108-0922-5240-937B-1160115B2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r>
              <a:rPr lang="nl-NL" dirty="0"/>
              <a:t>Wat heb jij nodig om deze verandering concreet tot stand te brengen?</a:t>
            </a:r>
          </a:p>
          <a:p>
            <a:r>
              <a:rPr lang="nl-NL" dirty="0"/>
              <a:t>Wat gaat je dit opleveren?</a:t>
            </a:r>
          </a:p>
          <a:p>
            <a:r>
              <a:rPr lang="nl-NL" dirty="0"/>
              <a:t>Succes!</a:t>
            </a:r>
          </a:p>
          <a:p>
            <a:r>
              <a:rPr lang="nl-NL" dirty="0"/>
              <a:t>Mijn advies is: Ga soms uit script dit gaat jou en je omgeving nieuwe ervaringen brengen en lach dan wat om jezelf!</a:t>
            </a:r>
          </a:p>
        </p:txBody>
      </p:sp>
    </p:spTree>
    <p:extLst>
      <p:ext uri="{BB962C8B-B14F-4D97-AF65-F5344CB8AC3E}">
        <p14:creationId xmlns:p14="http://schemas.microsoft.com/office/powerpoint/2010/main" val="3446688681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Sketchy_SerifHand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228</Words>
  <Application>Microsoft Macintosh PowerPoint</Application>
  <PresentationFormat>Breedbeeld</PresentationFormat>
  <Paragraphs>28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Modern Love</vt:lpstr>
      <vt:lpstr>The Hand</vt:lpstr>
      <vt:lpstr>SketchyVTI</vt:lpstr>
      <vt:lpstr>Transaktiolene analyse</vt:lpstr>
      <vt:lpstr>UItgangspunten</vt:lpstr>
      <vt:lpstr>Script</vt:lpstr>
      <vt:lpstr>Opdracht</vt:lpstr>
      <vt:lpstr>Ego-toestanden en strooks</vt:lpstr>
      <vt:lpstr>Opdracht: maak ego-staafdiagrammen</vt:lpstr>
      <vt:lpstr>Opdracht: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Transaktiolene analyse</dc:title>
  <dc:creator>mark egging</dc:creator>
  <cp:lastModifiedBy>mark egging</cp:lastModifiedBy>
  <cp:revision>2</cp:revision>
  <dcterms:created xsi:type="dcterms:W3CDTF">2020-04-03T08:44:40Z</dcterms:created>
  <dcterms:modified xsi:type="dcterms:W3CDTF">2020-04-03T09:13:49Z</dcterms:modified>
</cp:coreProperties>
</file>